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"/>
  </p:notesMasterIdLst>
  <p:handoutMasterIdLst>
    <p:handoutMasterId r:id="rId23"/>
  </p:handoutMasterIdLst>
  <p:sldIdLst>
    <p:sldId id="657" r:id="rId4"/>
    <p:sldId id="531" r:id="rId6"/>
    <p:sldId id="259" r:id="rId7"/>
    <p:sldId id="265" r:id="rId8"/>
    <p:sldId id="660" r:id="rId9"/>
    <p:sldId id="347" r:id="rId10"/>
    <p:sldId id="661" r:id="rId11"/>
    <p:sldId id="262" r:id="rId12"/>
    <p:sldId id="662" r:id="rId13"/>
    <p:sldId id="663" r:id="rId14"/>
    <p:sldId id="659" r:id="rId15"/>
    <p:sldId id="258" r:id="rId16"/>
    <p:sldId id="364" r:id="rId17"/>
    <p:sldId id="658" r:id="rId18"/>
    <p:sldId id="664" r:id="rId19"/>
    <p:sldId id="666" r:id="rId20"/>
    <p:sldId id="257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EDDB"/>
    <a:srgbClr val="232C34"/>
    <a:srgbClr val="4BA1FC"/>
    <a:srgbClr val="00F000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1" autoAdjust="0"/>
    <p:restoredTop sz="96416" autoAdjust="0"/>
  </p:normalViewPr>
  <p:slideViewPr>
    <p:cSldViewPr snapToGrid="0" snapToObjects="1">
      <p:cViewPr varScale="1">
        <p:scale>
          <a:sx n="89" d="100"/>
          <a:sy n="89" d="100"/>
        </p:scale>
        <p:origin x="66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</a:t>
            </a:r>
            <a:endParaRPr lang="en-US" dirty="0"/>
          </a:p>
          <a:p>
            <a:endParaRPr lang="en-US"/>
          </a:p>
          <a:p>
            <a:r>
              <a:rPr lang="id-ID"/>
              <a:t>https</a:t>
            </a:r>
            <a:r>
              <a:rPr lang="id-ID" dirty="0"/>
              <a:t>://gumroad.com/l/macbook-pro-mockups?source=post_page---------------------------</a:t>
            </a:r>
            <a:endParaRPr lang="id-ID" dirty="0"/>
          </a:p>
          <a:p>
            <a:endParaRPr lang="id-ID" dirty="0"/>
          </a:p>
          <a:p>
            <a:r>
              <a:rPr lang="id-ID" dirty="0"/>
              <a:t>https://www.freepik.com/free-vector/nothern-lights-background_4666677.htm</a:t>
            </a:r>
            <a:endParaRPr lang="id-ID" dirty="0"/>
          </a:p>
          <a:p>
            <a:endParaRPr lang="id-ID" dirty="0"/>
          </a:p>
          <a:p>
            <a:r>
              <a:rPr lang="id-ID" dirty="0"/>
              <a:t>https://dribbble.com/shots/3848433-iPhone-X-Flat-Mockup-Free</a:t>
            </a:r>
            <a:endParaRPr lang="id-ID" dirty="0"/>
          </a:p>
          <a:p>
            <a:endParaRPr lang="id-ID" dirty="0"/>
          </a:p>
          <a:p>
            <a:r>
              <a:rPr lang="id-ID" dirty="0"/>
              <a:t>https://unsplash.com/photos/mpN7xjKQ_Ns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1B4E9-BC61-4ECA-8364-430F7FAB0373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634513" y="2308497"/>
            <a:ext cx="2245360" cy="2245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9946640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946640" y="230849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9946640" y="4616995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634513" y="0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34513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31222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979057" y="4624977"/>
            <a:ext cx="2245360" cy="2245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316654" y="1125538"/>
            <a:ext cx="1811382" cy="168929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621215" y="4478369"/>
            <a:ext cx="2551610" cy="23796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2179130"/>
            <a:ext cx="1811382" cy="1689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</a:fld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/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15636"/>
            <a:ext cx="9144000" cy="864525"/>
          </a:xfrm>
        </p:spPr>
        <p:txBody>
          <a:bodyPr anchor="b"/>
          <a:lstStyle>
            <a:lvl1pPr algn="ctr">
              <a:defRPr sz="4800" b="1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308601" y="1280161"/>
            <a:ext cx="3574796" cy="265430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Description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</a:fld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68608" y="0"/>
            <a:ext cx="623392" cy="68579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790304" y="260648"/>
            <a:ext cx="180000" cy="111024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/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 flipV="1">
            <a:off x="11880305" y="6165304"/>
            <a:ext cx="0" cy="87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6949" y="6441081"/>
            <a:ext cx="149079" cy="138499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900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822905" y="2665327"/>
            <a:ext cx="4114800" cy="138499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900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  <a:endParaRPr lang="id-ID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  <a:endParaRPr lang="en-US" dirty="0"/>
          </a:p>
          <a:p>
            <a:pPr lvl="1"/>
            <a:r>
              <a:rPr lang="en-US" dirty="0"/>
              <a:t>Write here subtitle</a:t>
            </a:r>
            <a:endParaRPr lang="en-US" dirty="0"/>
          </a:p>
          <a:p>
            <a:pPr lvl="1"/>
            <a:r>
              <a:rPr lang="en-US" dirty="0"/>
              <a:t>Write here subtitle</a:t>
            </a:r>
            <a:endParaRPr lang="en-US" dirty="0"/>
          </a:p>
          <a:p>
            <a:pPr lvl="2"/>
            <a:r>
              <a:rPr lang="en-US" dirty="0"/>
              <a:t>Write here text</a:t>
            </a:r>
            <a:endParaRPr lang="en-US" dirty="0"/>
          </a:p>
          <a:p>
            <a:pPr lvl="3"/>
            <a:r>
              <a:rPr lang="en-US" dirty="0"/>
              <a:t>Write here text</a:t>
            </a:r>
            <a:endParaRPr lang="en-US" dirty="0"/>
          </a:p>
          <a:p>
            <a:pPr lvl="4"/>
            <a:r>
              <a:rPr lang="en-US" dirty="0"/>
              <a:t>Write here text 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panose="00000700000000000000" charset="0"/>
                <a:ea typeface="Montserrat SemiBold" panose="00000700000000000000" charset="0"/>
                <a:cs typeface="Montserrat SemiBold" panose="00000700000000000000" charset="0"/>
              </a:rPr>
              <a:t>voodoo</a:t>
            </a:r>
            <a:endParaRPr lang="en-US" sz="900" b="1" i="0" dirty="0">
              <a:solidFill>
                <a:schemeClr val="tx1"/>
              </a:solidFill>
              <a:latin typeface="Montserrat SemiBold" panose="00000700000000000000" charset="0"/>
              <a:ea typeface="Montserrat SemiBold" panose="00000700000000000000" charset="0"/>
              <a:cs typeface="Montserrat SemiBold" panose="00000700000000000000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/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</a:fld>
            <a:endParaRPr lang="en-US" sz="800" b="1" i="0" dirty="0">
              <a:solidFill>
                <a:schemeClr val="tx1"/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panose="00000500000000000000" charset="0"/>
          <a:cs typeface="Montserrat" panose="00000500000000000000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  <a:endParaRPr lang="en-US" dirty="0"/>
          </a:p>
          <a:p>
            <a:pPr lvl="1"/>
            <a:r>
              <a:rPr lang="en-US" dirty="0"/>
              <a:t>Write here subtitle</a:t>
            </a:r>
            <a:endParaRPr lang="en-US" dirty="0"/>
          </a:p>
          <a:p>
            <a:pPr lvl="1"/>
            <a:r>
              <a:rPr lang="en-US" dirty="0"/>
              <a:t>Write here subtitle</a:t>
            </a:r>
            <a:endParaRPr lang="en-US" dirty="0"/>
          </a:p>
          <a:p>
            <a:pPr lvl="2"/>
            <a:r>
              <a:rPr lang="en-US" dirty="0"/>
              <a:t>Write here text</a:t>
            </a:r>
            <a:endParaRPr lang="en-US" dirty="0"/>
          </a:p>
          <a:p>
            <a:pPr lvl="3"/>
            <a:r>
              <a:rPr lang="en-US" dirty="0"/>
              <a:t>Write here text</a:t>
            </a:r>
            <a:endParaRPr lang="en-US" dirty="0"/>
          </a:p>
          <a:p>
            <a:pPr lvl="4"/>
            <a:r>
              <a:rPr lang="en-US" dirty="0"/>
              <a:t>Write here text 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panose="00000700000000000000" charset="0"/>
                <a:ea typeface="Montserrat SemiBold" panose="00000700000000000000" charset="0"/>
                <a:cs typeface="Montserrat SemiBold" panose="00000700000000000000" charset="0"/>
              </a:rPr>
              <a:t>voodoo</a:t>
            </a:r>
            <a:endParaRPr lang="en-US" sz="900" b="1" i="0" dirty="0">
              <a:solidFill>
                <a:schemeClr val="tx1"/>
              </a:solidFill>
              <a:latin typeface="Montserrat SemiBold" panose="00000700000000000000" charset="0"/>
              <a:ea typeface="Montserrat SemiBold" panose="00000700000000000000" charset="0"/>
              <a:cs typeface="Montserrat SemiBold" panose="00000700000000000000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/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</a:fld>
            <a:endParaRPr lang="en-US" sz="800" b="1" i="0" dirty="0">
              <a:solidFill>
                <a:schemeClr val="tx1"/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panose="00000700000000000000" charset="0"/>
          <a:ea typeface="Montserrat SemiBold" panose="00000700000000000000" charset="0"/>
          <a:cs typeface="Montserrat SemiBold" panose="00000700000000000000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jpeg"/><Relationship Id="rId3" Type="http://schemas.openxmlformats.org/officeDocument/2006/relationships/hyperlink" Target="https://app.trevor.io/datasources/c06ba997-150c-4389-9c30-d01a68bdd67d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7.png"/><Relationship Id="rId3" Type="http://schemas.openxmlformats.org/officeDocument/2006/relationships/hyperlink" Target="https://warung-kita.herokuapp.com/swagger-ui/index.html#/" TargetMode="External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3" Type="http://schemas.openxmlformats.org/officeDocument/2006/relationships/hyperlink" Target="https://app.trevor.io/datasources/c06ba997-150c-4389-9c30-d01a68bdd67d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hyperlink" Target="https://trello.com/b/I6Ivc9FK/pentagon-warung-kita" TargetMode="External"/><Relationship Id="rId3" Type="http://schemas.openxmlformats.org/officeDocument/2006/relationships/hyperlink" Target="https://app.trevor.io/datasources/c06ba997-150c-4389-9c30-d01a68bdd67d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>
            <a:fillRect/>
          </a:stretch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0158" y="0"/>
            <a:ext cx="11571842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0" name="Freeform: Shape 69"/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8F9D5"/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Freeform: Shape 39"/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7211283" y="3058724"/>
            <a:ext cx="3036255" cy="69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0000500000000000000" charset="0"/>
              </a:rPr>
              <a:t>“We’re here to serve only the best products for you”</a:t>
            </a:r>
            <a:endParaRPr lang="en-US" sz="16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0000500000000000000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/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2" name="Isosceles Triangle 61"/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8568601" y="2182361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84986" y="1677718"/>
            <a:ext cx="4648423" cy="89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 panose="020B0606030504020204" charset="0"/>
                <a:cs typeface="Open Sans" panose="020B0606030504020204" charset="0"/>
              </a:rPr>
              <a:t>Warung Kita</a:t>
            </a:r>
            <a:endParaRPr lang="en-US" sz="4000" b="1" dirty="0">
              <a:solidFill>
                <a:schemeClr val="bg1">
                  <a:lumMod val="10000"/>
                  <a:lumOff val="90000"/>
                </a:schemeClr>
              </a:solidFill>
              <a:latin typeface="Open Sans" panose="020B0606030504020204" charset="0"/>
              <a:cs typeface="Open Sans" panose="020B0606030504020204" charset="0"/>
            </a:endParaRPr>
          </a:p>
          <a:p>
            <a:r>
              <a:rPr lang="en-US" b="1" i="1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 panose="020B0606030504020204" charset="0"/>
                <a:cs typeface="Open Sans" panose="020B0606030504020204" charset="0"/>
              </a:rPr>
              <a:t>E-Commerce</a:t>
            </a:r>
            <a:endParaRPr lang="id-ID" sz="3200" b="1" i="1" dirty="0">
              <a:solidFill>
                <a:schemeClr val="bg1">
                  <a:lumMod val="10000"/>
                  <a:lumOff val="90000"/>
                </a:schemeClr>
              </a:solidFill>
              <a:latin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8316" y="4447811"/>
            <a:ext cx="3036255" cy="32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Montserrat" panose="00000500000000000000" charset="0"/>
              </a:rPr>
              <a:t>By :  Pentagon Team</a:t>
            </a:r>
            <a:endParaRPr lang="en-US" sz="16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0000500000000000000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928" y="0"/>
            <a:ext cx="6858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33" y="2154491"/>
            <a:ext cx="2518592" cy="4703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/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Code Example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-535099" y="-3067"/>
            <a:ext cx="10438372" cy="7828776"/>
            <a:chOff x="-3427076" y="476672"/>
            <a:chExt cx="7826355" cy="5869765"/>
          </a:xfrm>
        </p:grpSpPr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>
              <a:fillRect/>
            </a:stretch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3"/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1"/>
          <a:stretch>
            <a:fillRect/>
          </a:stretch>
        </p:blipFill>
        <p:spPr>
          <a:xfrm>
            <a:off x="678151" y="1145177"/>
            <a:ext cx="8047469" cy="5312646"/>
          </a:xfrm>
          <a:prstGeom prst="round2SameRect">
            <a:avLst>
              <a:gd name="adj1" fmla="val 5027"/>
              <a:gd name="adj2" fmla="val 0"/>
            </a:avLst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66095" y="342143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All Feature In Our App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6095" y="1687679"/>
            <a:ext cx="3746157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0000500000000000000" charset="0"/>
              </a:rPr>
              <a:t>Buyer</a:t>
            </a:r>
            <a:endParaRPr lang="en-US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Login And Sign Up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Manage Profile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Create Wishlist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Place An Order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Payment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Order History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Buyer Can Open Their Shop</a:t>
            </a:r>
            <a:endParaRPr lang="en-US" sz="1000" dirty="0">
              <a:latin typeface="Montserrat" panose="0000050000000000000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2655" y="1687679"/>
            <a:ext cx="5202485" cy="326537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en-US" b="1" dirty="0">
                <a:latin typeface="Montserrat" panose="00000500000000000000" charset="0"/>
              </a:rPr>
              <a:t>Seller</a:t>
            </a:r>
            <a:endParaRPr lang="en-US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Login And Sign Up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Manage Profile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Management Product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b="1" dirty="0">
                <a:latin typeface="Montserrat" panose="00000500000000000000" charset="0"/>
              </a:rPr>
              <a:t>Seller Product List</a:t>
            </a: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0000500000000000000" charset="0"/>
            </a:endParaRPr>
          </a:p>
          <a:p>
            <a:pPr marL="228600" indent="-228600" algn="just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b="1" dirty="0">
              <a:latin typeface="Montserrat" panose="0000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2716950" y="504258"/>
            <a:ext cx="610345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600" b="1" dirty="0" err="1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Warung</a:t>
            </a:r>
            <a:r>
              <a:rPr lang="en-US" sz="3600" b="1" dirty="0">
                <a:gradFill>
                  <a:gsLst>
                    <a:gs pos="69000">
                      <a:srgbClr val="48F9D5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 Kita HTML View</a:t>
            </a:r>
            <a:endParaRPr lang="id-ID" sz="3200" b="1" dirty="0">
              <a:gradFill>
                <a:gsLst>
                  <a:gs pos="69000">
                    <a:srgbClr val="48F9D5"/>
                  </a:gs>
                  <a:gs pos="0">
                    <a:srgbClr val="4BA1FC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11374002" y="1664804"/>
            <a:ext cx="197840" cy="4608512"/>
          </a:xfrm>
          <a:custGeom>
            <a:avLst/>
            <a:gdLst>
              <a:gd name="connsiteX0" fmla="*/ 127028 w 291266"/>
              <a:gd name="connsiteY0" fmla="*/ 0 h 4608512"/>
              <a:gd name="connsiteX1" fmla="*/ 291266 w 291266"/>
              <a:gd name="connsiteY1" fmla="*/ 0 h 4608512"/>
              <a:gd name="connsiteX2" fmla="*/ 291266 w 291266"/>
              <a:gd name="connsiteY2" fmla="*/ 4608512 h 4608512"/>
              <a:gd name="connsiteX3" fmla="*/ 127028 w 291266"/>
              <a:gd name="connsiteY3" fmla="*/ 4608512 h 4608512"/>
              <a:gd name="connsiteX4" fmla="*/ 0 w 291266"/>
              <a:gd name="connsiteY4" fmla="*/ 4481484 h 4608512"/>
              <a:gd name="connsiteX5" fmla="*/ 0 w 291266"/>
              <a:gd name="connsiteY5" fmla="*/ 127028 h 4608512"/>
              <a:gd name="connsiteX6" fmla="*/ 127028 w 291266"/>
              <a:gd name="connsiteY6" fmla="*/ 0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66" h="4608512">
                <a:moveTo>
                  <a:pt x="127028" y="0"/>
                </a:moveTo>
                <a:lnTo>
                  <a:pt x="291266" y="0"/>
                </a:lnTo>
                <a:lnTo>
                  <a:pt x="291266" y="4608512"/>
                </a:lnTo>
                <a:lnTo>
                  <a:pt x="127028" y="4608512"/>
                </a:lnTo>
                <a:cubicBezTo>
                  <a:pt x="56872" y="4608512"/>
                  <a:pt x="0" y="4551640"/>
                  <a:pt x="0" y="4481484"/>
                </a:cubicBezTo>
                <a:lnTo>
                  <a:pt x="0" y="127028"/>
                </a:lnTo>
                <a:cubicBezTo>
                  <a:pt x="0" y="56872"/>
                  <a:pt x="56872" y="0"/>
                  <a:pt x="127028" y="0"/>
                </a:cubicBezTo>
                <a:close/>
              </a:path>
            </a:pathLst>
          </a:custGeom>
          <a:solidFill>
            <a:srgbClr val="414C5B"/>
          </a:solidFill>
          <a:ln>
            <a:noFill/>
          </a:ln>
          <a:effectLst>
            <a:innerShdw blurRad="203200" dist="508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Rectangle: Rounded Corners 12"/>
          <p:cNvSpPr/>
          <p:nvPr/>
        </p:nvSpPr>
        <p:spPr>
          <a:xfrm>
            <a:off x="4124086" y="1340768"/>
            <a:ext cx="3289180" cy="5049157"/>
          </a:xfrm>
          <a:prstGeom prst="roundRect">
            <a:avLst>
              <a:gd name="adj" fmla="val 38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4392767" y="5284587"/>
            <a:ext cx="27518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Our main page,  showing what product in our market that user can buy</a:t>
            </a:r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4392766" y="4770243"/>
            <a:ext cx="2751820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600" b="1" dirty="0">
                <a:latin typeface="+mj-lt"/>
              </a:rPr>
              <a:t>Home Page</a:t>
            </a:r>
            <a:endParaRPr lang="da-DK" sz="1600" b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2767" y="6006255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gradFill>
                  <a:gsLst>
                    <a:gs pos="100000">
                      <a:srgbClr val="48F9D5"/>
                    </a:gs>
                    <a:gs pos="61000">
                      <a:srgbClr val="4BA1FC"/>
                    </a:gs>
                  </a:gsLst>
                  <a:lin ang="0" scaled="1"/>
                </a:gradFill>
                <a:latin typeface="+mj-lt"/>
              </a:rPr>
              <a:t>02</a:t>
            </a:r>
            <a:endParaRPr lang="id-ID" sz="1400" b="1" dirty="0">
              <a:gradFill>
                <a:gsLst>
                  <a:gs pos="100000">
                    <a:srgbClr val="48F9D5"/>
                  </a:gs>
                  <a:gs pos="61000">
                    <a:srgbClr val="4BA1FC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7749044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Rectangle: Rounded Corners 26"/>
          <p:cNvSpPr/>
          <p:nvPr/>
        </p:nvSpPr>
        <p:spPr>
          <a:xfrm>
            <a:off x="8133494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Register Page</a:t>
            </a:r>
            <a:endParaRPr lang="da-DK" sz="1400" b="1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17725" y="5360778"/>
            <a:ext cx="27518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Register page for new user</a:t>
            </a:r>
            <a:endParaRPr lang="id-ID" sz="1400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533618" y="1561090"/>
            <a:ext cx="3289180" cy="4608512"/>
          </a:xfrm>
          <a:prstGeom prst="roundRect">
            <a:avLst>
              <a:gd name="adj" fmla="val 386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Rectangle: Rounded Corners 33"/>
          <p:cNvSpPr/>
          <p:nvPr/>
        </p:nvSpPr>
        <p:spPr>
          <a:xfrm>
            <a:off x="918068" y="4908943"/>
            <a:ext cx="2520280" cy="361077"/>
          </a:xfrm>
          <a:prstGeom prst="roundRect">
            <a:avLst>
              <a:gd name="adj" fmla="val 50000"/>
            </a:avLst>
          </a:prstGeom>
          <a:solidFill>
            <a:srgbClr val="2B35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400" b="1" dirty="0">
                <a:latin typeface="+mj-lt"/>
              </a:rPr>
              <a:t>Seller Page</a:t>
            </a:r>
            <a:endParaRPr lang="da-DK" sz="1400" b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2299" y="5360778"/>
            <a:ext cx="27518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User can upload their product and sell to market</a:t>
            </a:r>
            <a:endParaRPr lang="id-ID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77305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01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93060" y="5858310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2B353F"/>
                </a:solidFill>
                <a:latin typeface="+mj-lt"/>
              </a:rPr>
              <a:t>03</a:t>
            </a:r>
            <a:endParaRPr lang="id-ID" sz="1400" b="1" dirty="0">
              <a:solidFill>
                <a:srgbClr val="2B353F"/>
              </a:solidFill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226" y="1631804"/>
            <a:ext cx="2887590" cy="2676230"/>
          </a:xfrm>
          <a:prstGeom prst="roundRect">
            <a:avLst>
              <a:gd name="adj" fmla="val 6636"/>
            </a:avLst>
          </a:prstGeom>
          <a:ln>
            <a:solidFill>
              <a:schemeClr val="accent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400" y="1747693"/>
            <a:ext cx="2694467" cy="2924687"/>
          </a:xfrm>
          <a:prstGeom prst="roundRect">
            <a:avLst>
              <a:gd name="adj" fmla="val 5459"/>
            </a:avLst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t="-78" r="15354" b="78"/>
          <a:stretch>
            <a:fillRect/>
          </a:stretch>
        </p:blipFill>
        <p:spPr>
          <a:xfrm>
            <a:off x="714828" y="1865167"/>
            <a:ext cx="2928479" cy="2653222"/>
          </a:xfrm>
          <a:prstGeom prst="roundRect">
            <a:avLst>
              <a:gd name="adj" fmla="val 4652"/>
            </a:avLst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6"/>
          <a:stretch>
            <a:fillRect/>
          </a:stretch>
        </p:blipFill>
        <p:spPr>
          <a:xfrm>
            <a:off x="0" y="-2117"/>
            <a:ext cx="12192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708953"/>
            <a:ext cx="2751589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Home Page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" b="11215"/>
          <a:stretch>
            <a:fillRect/>
          </a:stretch>
        </p:blipFill>
        <p:spPr>
          <a:xfrm>
            <a:off x="0" y="-2117"/>
            <a:ext cx="12192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708953"/>
            <a:ext cx="2869035" cy="78041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Seller Page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700" y="140807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Sign Up Process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75" y="1506157"/>
            <a:ext cx="5757081" cy="4580056"/>
          </a:xfrm>
          <a:prstGeom prst="roundRect">
            <a:avLst>
              <a:gd name="adj" fmla="val 4029"/>
            </a:avLst>
          </a:prstGeom>
          <a:ln w="57150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0" y="1506157"/>
            <a:ext cx="4581700" cy="4618146"/>
          </a:xfrm>
          <a:prstGeom prst="roundRect">
            <a:avLst>
              <a:gd name="adj" fmla="val 4399"/>
            </a:avLst>
          </a:prstGeom>
          <a:ln w="571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700" y="140807"/>
            <a:ext cx="5757081" cy="1000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Login Process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492902"/>
            <a:ext cx="4336996" cy="4476577"/>
          </a:xfrm>
          <a:prstGeom prst="roundRect">
            <a:avLst>
              <a:gd name="adj" fmla="val 4932"/>
            </a:avLst>
          </a:prstGeom>
          <a:ln w="57150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61" y="1492901"/>
            <a:ext cx="6107502" cy="4475369"/>
          </a:xfrm>
          <a:prstGeom prst="roundRect">
            <a:avLst>
              <a:gd name="adj" fmla="val 4909"/>
            </a:avLst>
          </a:prstGeom>
          <a:ln w="571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786" t="9200" r="22118" b="9200"/>
          <a:stretch>
            <a:fillRect/>
          </a:stretch>
        </p:blipFill>
        <p:spPr>
          <a:xfrm>
            <a:off x="7309927" y="630930"/>
            <a:ext cx="3816424" cy="5596140"/>
          </a:xfrm>
          <a:custGeom>
            <a:avLst/>
            <a:gdLst>
              <a:gd name="connsiteX0" fmla="*/ 134147 w 3816424"/>
              <a:gd name="connsiteY0" fmla="*/ 0 h 5596140"/>
              <a:gd name="connsiteX1" fmla="*/ 3682277 w 3816424"/>
              <a:gd name="connsiteY1" fmla="*/ 0 h 5596140"/>
              <a:gd name="connsiteX2" fmla="*/ 3816424 w 3816424"/>
              <a:gd name="connsiteY2" fmla="*/ 134147 h 5596140"/>
              <a:gd name="connsiteX3" fmla="*/ 3816424 w 3816424"/>
              <a:gd name="connsiteY3" fmla="*/ 5461993 h 5596140"/>
              <a:gd name="connsiteX4" fmla="*/ 3682277 w 3816424"/>
              <a:gd name="connsiteY4" fmla="*/ 5596140 h 5596140"/>
              <a:gd name="connsiteX5" fmla="*/ 134147 w 3816424"/>
              <a:gd name="connsiteY5" fmla="*/ 5596140 h 5596140"/>
              <a:gd name="connsiteX6" fmla="*/ 0 w 3816424"/>
              <a:gd name="connsiteY6" fmla="*/ 5461993 h 5596140"/>
              <a:gd name="connsiteX7" fmla="*/ 0 w 3816424"/>
              <a:gd name="connsiteY7" fmla="*/ 134147 h 5596140"/>
              <a:gd name="connsiteX8" fmla="*/ 134147 w 3816424"/>
              <a:gd name="connsiteY8" fmla="*/ 0 h 559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424" h="5596140">
                <a:moveTo>
                  <a:pt x="134147" y="0"/>
                </a:moveTo>
                <a:lnTo>
                  <a:pt x="3682277" y="0"/>
                </a:lnTo>
                <a:cubicBezTo>
                  <a:pt x="3756364" y="0"/>
                  <a:pt x="3816424" y="60060"/>
                  <a:pt x="3816424" y="134147"/>
                </a:cubicBezTo>
                <a:lnTo>
                  <a:pt x="3816424" y="5461993"/>
                </a:lnTo>
                <a:cubicBezTo>
                  <a:pt x="3816424" y="5536080"/>
                  <a:pt x="3756364" y="5596140"/>
                  <a:pt x="3682277" y="5596140"/>
                </a:cubicBezTo>
                <a:lnTo>
                  <a:pt x="134147" y="5596140"/>
                </a:lnTo>
                <a:cubicBezTo>
                  <a:pt x="60060" y="5596140"/>
                  <a:pt x="0" y="5536080"/>
                  <a:pt x="0" y="5461993"/>
                </a:cubicBezTo>
                <a:lnTo>
                  <a:pt x="0" y="134147"/>
                </a:lnTo>
                <a:cubicBezTo>
                  <a:pt x="0" y="60060"/>
                  <a:pt x="60060" y="0"/>
                  <a:pt x="134147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65" name="Rectangle: Rounded Corners 64"/>
          <p:cNvSpPr/>
          <p:nvPr/>
        </p:nvSpPr>
        <p:spPr>
          <a:xfrm>
            <a:off x="7453944" y="764704"/>
            <a:ext cx="3528390" cy="5328592"/>
          </a:xfrm>
          <a:prstGeom prst="roundRect">
            <a:avLst>
              <a:gd name="adj" fmla="val 3515"/>
            </a:avLst>
          </a:prstGeom>
          <a:solidFill>
            <a:srgbClr val="2B353F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18" name="Rectangle 17"/>
          <p:cNvSpPr/>
          <p:nvPr/>
        </p:nvSpPr>
        <p:spPr>
          <a:xfrm rot="5400000">
            <a:off x="-777046" y="777044"/>
            <a:ext cx="6858001" cy="5303913"/>
          </a:xfrm>
          <a:prstGeom prst="rect">
            <a:avLst/>
          </a:pr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/>
          <p:cNvSpPr/>
          <p:nvPr/>
        </p:nvSpPr>
        <p:spPr>
          <a:xfrm rot="5400000" flipH="1">
            <a:off x="3477231" y="4666508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/>
          <p:cNvSpPr/>
          <p:nvPr/>
        </p:nvSpPr>
        <p:spPr>
          <a:xfrm rot="16200000" flipH="1" flipV="1">
            <a:off x="3477233" y="-197756"/>
            <a:ext cx="2060847" cy="2322136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15" name="Rectangle: Top Corners Rounded 14"/>
          <p:cNvSpPr/>
          <p:nvPr/>
        </p:nvSpPr>
        <p:spPr>
          <a:xfrm rot="5400000">
            <a:off x="2018401" y="-24664"/>
            <a:ext cx="2803417" cy="684022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69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/>
        </p:nvSpPr>
        <p:spPr>
          <a:xfrm>
            <a:off x="4399087" y="2398577"/>
            <a:ext cx="2060848" cy="2060848"/>
          </a:xfrm>
          <a:prstGeom prst="ellipse">
            <a:avLst/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623888" y="3152002"/>
            <a:ext cx="3578249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rgbClr val="2B353F"/>
                </a:solidFill>
                <a:latin typeface="+mj-lt"/>
              </a:rPr>
              <a:t>Demo API</a:t>
            </a:r>
            <a:endParaRPr lang="id-ID" sz="3200" b="1" dirty="0">
              <a:solidFill>
                <a:srgbClr val="2B353F"/>
              </a:solidFill>
              <a:latin typeface="+mj-lt"/>
            </a:endParaRPr>
          </a:p>
        </p:txBody>
      </p:sp>
      <p:sp>
        <p:nvSpPr>
          <p:cNvPr id="29" name="TextBox 28">
            <a:hlinkClick r:id="rId3"/>
          </p:cNvPr>
          <p:cNvSpPr txBox="1"/>
          <p:nvPr/>
        </p:nvSpPr>
        <p:spPr>
          <a:xfrm>
            <a:off x="4714572" y="3090447"/>
            <a:ext cx="142987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spc="300" dirty="0">
                <a:gradFill>
                  <a:gsLst>
                    <a:gs pos="100000">
                      <a:schemeClr val="accent1"/>
                    </a:gs>
                    <a:gs pos="0">
                      <a:srgbClr val="4BA1FC"/>
                    </a:gs>
                  </a:gsLst>
                  <a:lin ang="5400000" scaled="1"/>
                </a:gradFill>
                <a:latin typeface="+mj-lt"/>
              </a:rPr>
              <a:t>RUN</a:t>
            </a:r>
            <a:endParaRPr lang="id-ID" sz="4000" spc="300" dirty="0"/>
          </a:p>
        </p:txBody>
      </p:sp>
      <p:sp>
        <p:nvSpPr>
          <p:cNvPr id="31" name="Arc 30"/>
          <p:cNvSpPr/>
          <p:nvPr/>
        </p:nvSpPr>
        <p:spPr>
          <a:xfrm>
            <a:off x="4205374" y="2204864"/>
            <a:ext cx="2448274" cy="2448274"/>
          </a:xfrm>
          <a:prstGeom prst="arc">
            <a:avLst>
              <a:gd name="adj1" fmla="val 16200000"/>
              <a:gd name="adj2" fmla="val 12597575"/>
            </a:avLst>
          </a:prstGeom>
          <a:noFill/>
          <a:ln w="47625" cap="rnd">
            <a:solidFill>
              <a:srgbClr val="2B353F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/>
        </p:nvSpPr>
        <p:spPr>
          <a:xfrm>
            <a:off x="4247933" y="2708920"/>
            <a:ext cx="216607" cy="216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544916" y="115577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/>
        </p:nvSpPr>
        <p:spPr>
          <a:xfrm>
            <a:off x="544916" y="5551743"/>
            <a:ext cx="150484" cy="150484"/>
          </a:xfrm>
          <a:prstGeom prst="ellipse">
            <a:avLst/>
          </a:prstGeom>
          <a:noFill/>
          <a:ln w="6350">
            <a:solidFill>
              <a:srgbClr val="2B3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cxnSp>
        <p:nvCxnSpPr>
          <p:cNvPr id="48" name="Straight Connector 47"/>
          <p:cNvCxnSpPr/>
          <p:nvPr/>
        </p:nvCxnSpPr>
        <p:spPr>
          <a:xfrm>
            <a:off x="7731766" y="2540902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731766" y="4317100"/>
            <a:ext cx="2972746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20158" y="1417995"/>
            <a:ext cx="0" cy="4022011"/>
            <a:chOff x="620158" y="1410164"/>
            <a:chExt cx="0" cy="4022011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20158" y="1410164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20158" y="4133419"/>
              <a:ext cx="0" cy="1298756"/>
            </a:xfrm>
            <a:prstGeom prst="line">
              <a:avLst/>
            </a:prstGeom>
            <a:ln>
              <a:solidFill>
                <a:srgbClr val="2B35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id-ID" dirty="0"/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944" y="775614"/>
            <a:ext cx="3554998" cy="5328591"/>
          </a:xfrm>
          <a:prstGeom prst="roundRect">
            <a:avLst>
              <a:gd name="adj" fmla="val 3452"/>
            </a:avLst>
          </a:prstGeom>
        </p:spPr>
      </p:pic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4" b="38440"/>
          <a:stretch>
            <a:fillRect/>
          </a:stretch>
        </p:blipFill>
        <p:spPr>
          <a:xfrm>
            <a:off x="0" y="0"/>
            <a:ext cx="1223819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2000">
                <a:srgbClr val="12171C">
                  <a:alpha val="92000"/>
                </a:srgbClr>
              </a:gs>
              <a:gs pos="100000">
                <a:srgbClr val="2B353F">
                  <a:alpha val="97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7" name="Freeform: Shape 6"/>
          <p:cNvSpPr/>
          <p:nvPr/>
        </p:nvSpPr>
        <p:spPr>
          <a:xfrm rot="16200000">
            <a:off x="226507" y="3058478"/>
            <a:ext cx="3573015" cy="4026027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48F9D5"/>
              </a:gs>
              <a:gs pos="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/>
          </a:p>
        </p:txBody>
      </p:sp>
      <p:grpSp>
        <p:nvGrpSpPr>
          <p:cNvPr id="21" name="Group 20"/>
          <p:cNvGrpSpPr/>
          <p:nvPr/>
        </p:nvGrpSpPr>
        <p:grpSpPr>
          <a:xfrm>
            <a:off x="5879976" y="2365429"/>
            <a:ext cx="3614772" cy="1063571"/>
            <a:chOff x="5747598" y="2780928"/>
            <a:chExt cx="3614772" cy="1063571"/>
          </a:xfrm>
        </p:grpSpPr>
        <p:sp>
          <p:nvSpPr>
            <p:cNvPr id="8" name="TextBox 7"/>
            <p:cNvSpPr txBox="1"/>
            <p:nvPr/>
          </p:nvSpPr>
          <p:spPr>
            <a:xfrm>
              <a:off x="5747598" y="3013502"/>
              <a:ext cx="361477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400" b="1" dirty="0">
                  <a:latin typeface="+mj-lt"/>
                </a:rPr>
                <a:t>Thankyou</a:t>
              </a:r>
              <a:endParaRPr lang="id-ID" sz="4800" b="1" dirty="0"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747598" y="2780928"/>
              <a:ext cx="186057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594" y="946702"/>
            <a:ext cx="3021347" cy="1855221"/>
          </a:xfrm>
        </p:spPr>
        <p:txBody>
          <a:bodyPr/>
          <a:lstStyle/>
          <a:p>
            <a:r>
              <a:rPr lang="en-US" sz="7200" dirty="0"/>
              <a:t>Our</a:t>
            </a:r>
            <a:br>
              <a:rPr lang="en-US" sz="7200" dirty="0"/>
            </a:br>
            <a:r>
              <a:rPr lang="en-US" sz="7200" dirty="0">
                <a:solidFill>
                  <a:schemeClr val="accent1"/>
                </a:solidFill>
              </a:rPr>
              <a:t>Team</a:t>
            </a:r>
            <a:endParaRPr lang="en-US" sz="7200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6760" y="3429001"/>
            <a:ext cx="2325063" cy="2853689"/>
            <a:chOff x="2028824" y="3431539"/>
            <a:chExt cx="2461896" cy="2851151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2028824" y="3431539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Lead Assist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84090" y="3520233"/>
              <a:ext cx="155137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M. Rasyid</a:t>
              </a:r>
              <a:endParaRPr lang="en-US" sz="2400" b="1" dirty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90287" y="3429000"/>
            <a:ext cx="2325063" cy="2853689"/>
            <a:chOff x="2028826" y="3431540"/>
            <a:chExt cx="2461896" cy="2851153"/>
          </a:xfrm>
          <a:solidFill>
            <a:schemeClr val="accent1"/>
          </a:solidFill>
        </p:grpSpPr>
        <p:sp>
          <p:nvSpPr>
            <p:cNvPr id="45" name="Rectangle 44"/>
            <p:cNvSpPr/>
            <p:nvPr/>
          </p:nvSpPr>
          <p:spPr>
            <a:xfrm>
              <a:off x="2028826" y="3431540"/>
              <a:ext cx="2461896" cy="2851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81542" y="3520233"/>
              <a:ext cx="1556462" cy="461255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Rendra P.</a:t>
              </a:r>
              <a:endParaRPr lang="en-US" sz="2400" b="1" dirty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513810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48" name="Rectangle 47"/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375457" y="3522645"/>
              <a:ext cx="1768630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Yohanes</a:t>
              </a:r>
              <a:r>
                <a:rPr lang="en-US" sz="2400" b="1" dirty="0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C.</a:t>
              </a:r>
              <a:endParaRPr lang="en-US" sz="2400" b="1" dirty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037335" y="3429000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1" name="Rectangle 50"/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Java Developer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46328" y="3522645"/>
              <a:ext cx="1026891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Anik</a:t>
              </a:r>
              <a:r>
                <a:rPr lang="en-US" sz="2400" b="1" dirty="0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J.</a:t>
              </a:r>
              <a:endParaRPr lang="en-US" sz="2400" b="1" dirty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037334" y="375407"/>
            <a:ext cx="2325063" cy="2853689"/>
            <a:chOff x="2028824" y="3431538"/>
            <a:chExt cx="2461896" cy="2851151"/>
          </a:xfrm>
          <a:solidFill>
            <a:schemeClr val="accent1"/>
          </a:solidFill>
        </p:grpSpPr>
        <p:sp>
          <p:nvSpPr>
            <p:cNvPr id="54" name="Rectangle 53"/>
            <p:cNvSpPr/>
            <p:nvPr/>
          </p:nvSpPr>
          <p:spPr>
            <a:xfrm>
              <a:off x="2028824" y="3431538"/>
              <a:ext cx="2461896" cy="28511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324000" rIns="274320" bIns="365760" rtlCol="0" anchor="b" anchorCtr="0"/>
            <a:lstStyle/>
            <a:p>
              <a:pPr algn="ctr">
                <a:spcBef>
                  <a:spcPts val="24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Lead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72910" y="3486079"/>
              <a:ext cx="1773723" cy="461254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>
                <a:spcBef>
                  <a:spcPts val="2400"/>
                </a:spcBef>
              </a:pPr>
              <a:r>
                <a:rPr lang="en-US" sz="2400" b="1" dirty="0" err="1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Bayu</a:t>
              </a:r>
              <a:r>
                <a:rPr lang="en-US" sz="2400" b="1" dirty="0"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Indra</a:t>
              </a:r>
              <a:endParaRPr lang="en-US" sz="2400" b="1" dirty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sp>
        <p:nvSpPr>
          <p:cNvPr id="56" name="Title 1"/>
          <p:cNvSpPr txBox="1"/>
          <p:nvPr/>
        </p:nvSpPr>
        <p:spPr>
          <a:xfrm>
            <a:off x="5003136" y="1418418"/>
            <a:ext cx="3021347" cy="76766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panose="00000500000000000000" charset="0"/>
                <a:cs typeface="Montserrat" panose="00000500000000000000" charset="0"/>
              </a:defRPr>
            </a:lvl1pPr>
          </a:lstStyle>
          <a:p>
            <a:r>
              <a:rPr lang="en-US" sz="4400" dirty="0">
                <a:latin typeface="Consolas" panose="020B0609020204030204" pitchFamily="49" charset="0"/>
              </a:rPr>
              <a:t>{Pentagon}</a:t>
            </a:r>
            <a:endParaRPr lang="en-US" sz="4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16444"/>
          <a:stretch>
            <a:fillRect/>
          </a:stretch>
        </p:blipFill>
        <p:spPr>
          <a:xfrm>
            <a:off x="6955729" y="4043408"/>
            <a:ext cx="1441223" cy="1496581"/>
          </a:xfrm>
          <a:prstGeom prst="roundRect">
            <a:avLst>
              <a:gd name="adj" fmla="val 3557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1167" r="5997" b="9265"/>
          <a:stretch>
            <a:fillRect/>
          </a:stretch>
        </p:blipFill>
        <p:spPr>
          <a:xfrm>
            <a:off x="1942805" y="4038575"/>
            <a:ext cx="1484134" cy="1498997"/>
          </a:xfrm>
          <a:prstGeom prst="roundRect">
            <a:avLst>
              <a:gd name="adj" fmla="val 4384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17590" r="8660" b="31465"/>
          <a:stretch>
            <a:fillRect/>
          </a:stretch>
        </p:blipFill>
        <p:spPr>
          <a:xfrm>
            <a:off x="4432204" y="4043408"/>
            <a:ext cx="1441224" cy="1501414"/>
          </a:xfrm>
          <a:prstGeom prst="roundRect">
            <a:avLst>
              <a:gd name="adj" fmla="val 4665"/>
            </a:avLst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616" r="895" b="26110"/>
          <a:stretch>
            <a:fillRect/>
          </a:stretch>
        </p:blipFill>
        <p:spPr>
          <a:xfrm>
            <a:off x="9479253" y="946702"/>
            <a:ext cx="1441223" cy="1491747"/>
          </a:xfrm>
          <a:prstGeom prst="roundRect">
            <a:avLst>
              <a:gd name="adj" fmla="val 3375"/>
            </a:avLst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7103" r="12990" b="35437"/>
          <a:stretch>
            <a:fillRect/>
          </a:stretch>
        </p:blipFill>
        <p:spPr>
          <a:xfrm>
            <a:off x="9479253" y="4038575"/>
            <a:ext cx="1441223" cy="1491747"/>
          </a:xfrm>
          <a:prstGeom prst="roundRect">
            <a:avLst>
              <a:gd name="adj" fmla="val 303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/>
          <p:nvPr/>
        </p:nvSpPr>
        <p:spPr bwMode="auto">
          <a:xfrm>
            <a:off x="3175" y="1588"/>
            <a:ext cx="5730875" cy="6858000"/>
          </a:xfrm>
          <a:custGeom>
            <a:avLst/>
            <a:gdLst>
              <a:gd name="T0" fmla="*/ 0 w 3636"/>
              <a:gd name="T1" fmla="*/ 4320 h 4320"/>
              <a:gd name="T2" fmla="*/ 1997 w 3636"/>
              <a:gd name="T3" fmla="*/ 4320 h 4320"/>
              <a:gd name="T4" fmla="*/ 3636 w 3636"/>
              <a:gd name="T5" fmla="*/ 930 h 4320"/>
              <a:gd name="T6" fmla="*/ 3535 w 3636"/>
              <a:gd name="T7" fmla="*/ 0 h 4320"/>
              <a:gd name="T8" fmla="*/ 0 w 3636"/>
              <a:gd name="T9" fmla="*/ 0 h 4320"/>
              <a:gd name="T10" fmla="*/ 0 w 3636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6" h="4320">
                <a:moveTo>
                  <a:pt x="0" y="4320"/>
                </a:moveTo>
                <a:cubicBezTo>
                  <a:pt x="1997" y="4320"/>
                  <a:pt x="1997" y="4320"/>
                  <a:pt x="1997" y="4320"/>
                </a:cubicBezTo>
                <a:cubicBezTo>
                  <a:pt x="2995" y="3527"/>
                  <a:pt x="3636" y="2303"/>
                  <a:pt x="3636" y="930"/>
                </a:cubicBezTo>
                <a:cubicBezTo>
                  <a:pt x="3636" y="610"/>
                  <a:pt x="3601" y="299"/>
                  <a:pt x="3535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807" y="381395"/>
            <a:ext cx="9144000" cy="864525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About</a:t>
            </a:r>
            <a:r>
              <a:rPr lang="en-US" sz="4800" dirty="0">
                <a:solidFill>
                  <a:schemeClr val="tx2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</a:rPr>
              <a:t>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13"/>
          <p:cNvSpPr txBox="1"/>
          <p:nvPr/>
        </p:nvSpPr>
        <p:spPr>
          <a:xfrm>
            <a:off x="6484844" y="1694173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0000500000000000000" charset="0"/>
              </a:rPr>
              <a:t>Pandemic Covid-19 </a:t>
            </a:r>
            <a:r>
              <a:rPr lang="en-US" sz="1200" i="1" dirty="0" err="1">
                <a:latin typeface="Montserrat" panose="00000500000000000000" charset="0"/>
              </a:rPr>
              <a:t>mengharuskan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masyarakat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tetap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berada</a:t>
            </a:r>
            <a:r>
              <a:rPr lang="en-US" sz="1200" i="1" dirty="0">
                <a:latin typeface="Montserrat" panose="00000500000000000000" charset="0"/>
              </a:rPr>
              <a:t> di </a:t>
            </a:r>
            <a:r>
              <a:rPr lang="en-US" sz="1200" i="1" dirty="0" err="1">
                <a:latin typeface="Montserrat" panose="00000500000000000000" charset="0"/>
              </a:rPr>
              <a:t>rumah</a:t>
            </a:r>
            <a:r>
              <a:rPr lang="en-US" sz="1200" i="1" dirty="0">
                <a:latin typeface="Montserrat" panose="00000500000000000000" charset="0"/>
              </a:rPr>
              <a:t> dan </a:t>
            </a:r>
            <a:r>
              <a:rPr lang="en-US" sz="1200" i="1" dirty="0" err="1">
                <a:latin typeface="Montserrat" panose="00000500000000000000" charset="0"/>
              </a:rPr>
              <a:t>menjaga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jarak</a:t>
            </a:r>
            <a:r>
              <a:rPr lang="en-US" sz="1200" i="1" dirty="0">
                <a:latin typeface="Montserrat" panose="00000500000000000000" charset="0"/>
              </a:rPr>
              <a:t>, </a:t>
            </a:r>
            <a:r>
              <a:rPr lang="en-US" sz="1200" i="1" dirty="0" err="1">
                <a:latin typeface="Montserrat" panose="00000500000000000000" charset="0"/>
              </a:rPr>
              <a:t>akan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tetapi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kebutuhan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manusia</a:t>
            </a:r>
            <a:r>
              <a:rPr lang="en-US" sz="1200" i="1" dirty="0">
                <a:latin typeface="Montserrat" panose="00000500000000000000" charset="0"/>
              </a:rPr>
              <a:t>, </a:t>
            </a:r>
            <a:r>
              <a:rPr lang="en-US" sz="1200" i="1" dirty="0" err="1">
                <a:latin typeface="Montserrat" panose="00000500000000000000" charset="0"/>
              </a:rPr>
              <a:t>seperti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makanan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harus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terpenuhi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setiap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harinya</a:t>
            </a:r>
            <a:r>
              <a:rPr lang="en-US" sz="1200" i="1" dirty="0">
                <a:latin typeface="Montserrat" panose="00000500000000000000" charset="0"/>
              </a:rPr>
              <a:t>, Warung Kita </a:t>
            </a:r>
            <a:r>
              <a:rPr lang="en-US" sz="1200" i="1" dirty="0" err="1">
                <a:latin typeface="Montserrat" panose="00000500000000000000" charset="0"/>
              </a:rPr>
              <a:t>hadir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dengan</a:t>
            </a:r>
            <a:r>
              <a:rPr lang="en-US" sz="1200" i="1" dirty="0">
                <a:latin typeface="Montserrat" panose="00000500000000000000" charset="0"/>
              </a:rPr>
              <a:t> Teknologi yang </a:t>
            </a:r>
            <a:r>
              <a:rPr lang="en-US" sz="1200" i="1" dirty="0" err="1">
                <a:latin typeface="Montserrat" panose="00000500000000000000" charset="0"/>
              </a:rPr>
              <a:t>membuat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kegiatan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berbelanja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dapat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dilakukan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dari</a:t>
            </a:r>
            <a:r>
              <a:rPr lang="en-US" sz="1200" i="1" dirty="0">
                <a:latin typeface="Montserrat" panose="00000500000000000000" charset="0"/>
              </a:rPr>
              <a:t> mana </a:t>
            </a:r>
            <a:r>
              <a:rPr lang="en-US" sz="1200" i="1" dirty="0" err="1">
                <a:latin typeface="Montserrat" panose="00000500000000000000" charset="0"/>
              </a:rPr>
              <a:t>saja</a:t>
            </a:r>
            <a:r>
              <a:rPr lang="en-US" sz="1200" i="1" dirty="0">
                <a:latin typeface="Montserrat" panose="00000500000000000000" charset="0"/>
              </a:rPr>
              <a:t> dan </a:t>
            </a:r>
            <a:r>
              <a:rPr lang="en-US" sz="1200" i="1" dirty="0" err="1">
                <a:latin typeface="Montserrat" panose="00000500000000000000" charset="0"/>
              </a:rPr>
              <a:t>kapan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saja</a:t>
            </a:r>
            <a:endParaRPr lang="en-US" sz="1200" i="1" dirty="0">
              <a:latin typeface="Montserrat" panose="00000500000000000000" charset="0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5193602" y="1698435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sz="2800" dirty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4818063" y="3218499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sz="28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4062857" y="4767581"/>
            <a:ext cx="946150" cy="9525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sz="2800" dirty="0">
                <a:latin typeface="+mj-lt"/>
              </a:rPr>
              <a:t>3</a:t>
            </a:r>
            <a:endParaRPr lang="en-US" sz="2800" dirty="0">
              <a:latin typeface="+mj-lt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1121697" y="1662081"/>
            <a:ext cx="2023745" cy="4058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 txBox="1"/>
          <p:nvPr/>
        </p:nvSpPr>
        <p:spPr>
          <a:xfrm>
            <a:off x="6096000" y="3257678"/>
            <a:ext cx="5349240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 err="1">
                <a:latin typeface="Montserrat" panose="00000500000000000000" charset="0"/>
              </a:rPr>
              <a:t>Aplikasi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ini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dibuat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berdasakan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dari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keresahan</a:t>
            </a:r>
            <a:r>
              <a:rPr lang="en-US" sz="1200" i="1" dirty="0">
                <a:latin typeface="Montserrat" panose="00000500000000000000" charset="0"/>
              </a:rPr>
              <a:t> dan problem yang </a:t>
            </a:r>
            <a:r>
              <a:rPr lang="en-US" sz="1200" i="1" dirty="0" err="1">
                <a:latin typeface="Montserrat" panose="00000500000000000000" charset="0"/>
              </a:rPr>
              <a:t>dialami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masyarakat</a:t>
            </a:r>
            <a:r>
              <a:rPr lang="en-US" sz="1200" i="1" dirty="0">
                <a:latin typeface="Montserrat" panose="00000500000000000000" charset="0"/>
              </a:rPr>
              <a:t> di masa pandemic </a:t>
            </a:r>
            <a:r>
              <a:rPr lang="en-US" sz="1200" i="1" dirty="0" err="1">
                <a:latin typeface="Montserrat" panose="00000500000000000000" charset="0"/>
              </a:rPr>
              <a:t>ini</a:t>
            </a:r>
            <a:r>
              <a:rPr lang="en-US" sz="1200" i="1" dirty="0">
                <a:latin typeface="Montserrat" panose="00000500000000000000" charset="0"/>
              </a:rPr>
              <a:t>, </a:t>
            </a:r>
            <a:r>
              <a:rPr lang="en-US" sz="1200" i="1" dirty="0" err="1">
                <a:latin typeface="Montserrat" panose="00000500000000000000" charset="0"/>
              </a:rPr>
              <a:t>dengan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adanya</a:t>
            </a:r>
            <a:r>
              <a:rPr lang="en-US" sz="1200" i="1" dirty="0">
                <a:latin typeface="Montserrat" panose="00000500000000000000" charset="0"/>
              </a:rPr>
              <a:t> ide </a:t>
            </a:r>
            <a:r>
              <a:rPr lang="en-US" sz="1200" i="1" dirty="0" err="1">
                <a:latin typeface="Montserrat" panose="00000500000000000000" charset="0"/>
              </a:rPr>
              <a:t>berbelanja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tak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harus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bertemu</a:t>
            </a:r>
            <a:r>
              <a:rPr lang="en-US" sz="1200" i="1" dirty="0">
                <a:latin typeface="Montserrat" panose="00000500000000000000" charset="0"/>
              </a:rPr>
              <a:t>, </a:t>
            </a:r>
            <a:r>
              <a:rPr lang="en-US" sz="1200" i="1" dirty="0" err="1">
                <a:latin typeface="Montserrat" panose="00000500000000000000" charset="0"/>
              </a:rPr>
              <a:t>serta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pemanfaatan</a:t>
            </a:r>
            <a:r>
              <a:rPr lang="en-US" sz="1200" i="1" dirty="0">
                <a:latin typeface="Montserrat" panose="00000500000000000000" charset="0"/>
              </a:rPr>
              <a:t> Teknologi internet, </a:t>
            </a:r>
            <a:r>
              <a:rPr lang="en-US" sz="1200" i="1" dirty="0" err="1">
                <a:latin typeface="Montserrat" panose="00000500000000000000" charset="0"/>
              </a:rPr>
              <a:t>memungkinkan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terwujudnya</a:t>
            </a:r>
            <a:r>
              <a:rPr lang="en-US" sz="1200" i="1" dirty="0">
                <a:latin typeface="Montserrat" panose="00000500000000000000" charset="0"/>
              </a:rPr>
              <a:t> ide </a:t>
            </a:r>
            <a:r>
              <a:rPr lang="en-US" sz="1200" i="1" dirty="0" err="1">
                <a:latin typeface="Montserrat" panose="00000500000000000000" charset="0"/>
              </a:rPr>
              <a:t>tersebut</a:t>
            </a:r>
            <a:r>
              <a:rPr lang="en-US" sz="1200" i="1" dirty="0">
                <a:latin typeface="Montserrat" panose="00000500000000000000" charset="0"/>
              </a:rPr>
              <a:t>, yang </a:t>
            </a:r>
            <a:r>
              <a:rPr lang="en-US" sz="1200" i="1" dirty="0" err="1">
                <a:latin typeface="Montserrat" panose="00000500000000000000" charset="0"/>
              </a:rPr>
              <a:t>menekankan</a:t>
            </a:r>
            <a:r>
              <a:rPr lang="en-US" sz="1200" i="1" dirty="0">
                <a:latin typeface="Montserrat" panose="00000500000000000000" charset="0"/>
              </a:rPr>
              <a:t> pada </a:t>
            </a:r>
            <a:r>
              <a:rPr lang="en-US" sz="1200" i="1" dirty="0" err="1">
                <a:latin typeface="Montserrat" panose="00000500000000000000" charset="0"/>
              </a:rPr>
              <a:t>produk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seperti</a:t>
            </a:r>
            <a:r>
              <a:rPr lang="en-US" sz="1200" i="1" dirty="0">
                <a:latin typeface="Montserrat" panose="00000500000000000000" charset="0"/>
              </a:rPr>
              <a:t> </a:t>
            </a:r>
            <a:r>
              <a:rPr lang="en-US" sz="1200" i="1" dirty="0" err="1">
                <a:latin typeface="Montserrat" panose="00000500000000000000" charset="0"/>
              </a:rPr>
              <a:t>sembako</a:t>
            </a:r>
            <a:endParaRPr lang="en-US" sz="1200" dirty="0">
              <a:latin typeface="Montserrat" panose="00000500000000000000" charset="0"/>
            </a:endParaRPr>
          </a:p>
        </p:txBody>
      </p:sp>
      <p:sp>
        <p:nvSpPr>
          <p:cNvPr id="23" name="Text Placeholder 13"/>
          <p:cNvSpPr txBox="1"/>
          <p:nvPr/>
        </p:nvSpPr>
        <p:spPr>
          <a:xfrm>
            <a:off x="5389309" y="5159565"/>
            <a:ext cx="5349240" cy="26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en-US" sz="1200" i="1" dirty="0">
                <a:latin typeface="Montserrat" panose="00000500000000000000" charset="0"/>
              </a:rPr>
              <a:t>Easy to use, </a:t>
            </a:r>
            <a:r>
              <a:rPr lang="en-US" sz="1200" i="1" dirty="0" err="1">
                <a:latin typeface="Montserrat" panose="00000500000000000000" charset="0"/>
              </a:rPr>
              <a:t>berbasis</a:t>
            </a:r>
            <a:r>
              <a:rPr lang="en-US" sz="1200" i="1" dirty="0">
                <a:latin typeface="Montserrat" panose="00000500000000000000" charset="0"/>
              </a:rPr>
              <a:t> web, </a:t>
            </a:r>
            <a:r>
              <a:rPr lang="en-US" sz="1200" i="1" dirty="0" err="1">
                <a:latin typeface="Montserrat" panose="00000500000000000000" charset="0"/>
              </a:rPr>
              <a:t>harga</a:t>
            </a:r>
            <a:r>
              <a:rPr lang="en-US" sz="1200" i="1" dirty="0">
                <a:latin typeface="Montserrat" panose="00000500000000000000" charset="0"/>
              </a:rPr>
              <a:t> dan </a:t>
            </a:r>
            <a:r>
              <a:rPr lang="en-US" sz="1200" i="1" dirty="0" err="1">
                <a:latin typeface="Montserrat" panose="00000500000000000000" charset="0"/>
              </a:rPr>
              <a:t>produk</a:t>
            </a:r>
            <a:r>
              <a:rPr lang="en-US" sz="1200" i="1" dirty="0">
                <a:latin typeface="Montserrat" panose="00000500000000000000" charset="0"/>
              </a:rPr>
              <a:t> yang </a:t>
            </a:r>
            <a:r>
              <a:rPr lang="en-US" sz="1200" i="1" dirty="0" err="1">
                <a:latin typeface="Montserrat" panose="00000500000000000000" charset="0"/>
              </a:rPr>
              <a:t>bersaing</a:t>
            </a:r>
            <a:endParaRPr lang="en-US" sz="1200" dirty="0">
              <a:latin typeface="Montserrat" panose="0000050000000000000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6" y="2789268"/>
            <a:ext cx="1803626" cy="180362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6" grpId="0" animBg="1"/>
      <p:bldP spid="18" grpId="0" animBg="1"/>
      <p:bldP spid="24" grpId="0" animBg="1"/>
      <p:bldP spid="1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" name="TextBox 4"/>
          <p:cNvSpPr txBox="1"/>
          <p:nvPr/>
        </p:nvSpPr>
        <p:spPr>
          <a:xfrm>
            <a:off x="623888" y="1169677"/>
            <a:ext cx="3095848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Montserrat ExtraLight" panose="00000300000000000000" pitchFamily="2" charset="0"/>
              </a:rPr>
              <a:t>Why Must</a:t>
            </a:r>
            <a:endParaRPr lang="en-US" sz="3200" dirty="0">
              <a:solidFill>
                <a:schemeClr val="tx2"/>
              </a:solidFill>
              <a:latin typeface="Montserrat ExtraLight" panose="00000300000000000000" pitchFamily="2" charset="0"/>
            </a:endParaRPr>
          </a:p>
          <a:p>
            <a:r>
              <a:rPr lang="en-US" sz="3200" b="1" dirty="0">
                <a:solidFill>
                  <a:schemeClr val="tx2"/>
                </a:solidFill>
                <a:latin typeface="+mj-lt"/>
              </a:rPr>
              <a:t>Warung Kita?</a:t>
            </a:r>
            <a:endParaRPr lang="id-ID" sz="28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3743420" y="476672"/>
            <a:ext cx="7321131" cy="2376264"/>
          </a:xfrm>
          <a:prstGeom prst="roundRect">
            <a:avLst>
              <a:gd name="adj" fmla="val 4552"/>
            </a:avLst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6265176" y="1226488"/>
            <a:ext cx="4438840" cy="8712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Montserrat" panose="00000500000000000000" charset="0"/>
              </a:rPr>
              <a:t>“We’re here to serve only the best products for you”</a:t>
            </a:r>
            <a:endParaRPr lang="en-US" sz="2000" b="0" i="0" dirty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Montserrat" panose="0000050000000000000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888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Easy To Use</a:t>
            </a:r>
            <a:endParaRPr lang="en-US" b="1" dirty="0"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8100000" scaled="1"/>
                <a:tileRect/>
              </a:gradFill>
              <a:latin typeface="+mj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23888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3716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Best Product And Price</a:t>
            </a:r>
            <a:endParaRPr lang="en-US" b="1" dirty="0"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8100000" scaled="1"/>
                <a:tileRect/>
              </a:gra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223716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23544" y="3992668"/>
            <a:ext cx="3241007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Web </a:t>
            </a:r>
            <a:r>
              <a:rPr lang="en-US" b="1" dirty="0" err="1">
                <a:gradFill flip="none" rotWithShape="1">
                  <a:gsLst>
                    <a:gs pos="0">
                      <a:srgbClr val="48F9D5"/>
                    </a:gs>
                    <a:gs pos="100000">
                      <a:srgbClr val="4BA1FC"/>
                    </a:gs>
                  </a:gsLst>
                  <a:lin ang="8100000" scaled="1"/>
                  <a:tileRect/>
                </a:gradFill>
                <a:latin typeface="+mj-lt"/>
              </a:rPr>
              <a:t>Aplication</a:t>
            </a:r>
            <a:endParaRPr lang="en-US" b="1" dirty="0">
              <a:gradFill flip="none" rotWithShape="1"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8100000" scaled="1"/>
                <a:tileRect/>
              </a:gradFill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823544" y="4331870"/>
            <a:ext cx="3241007" cy="0"/>
          </a:xfrm>
          <a:prstGeom prst="line">
            <a:avLst/>
          </a:prstGeom>
          <a:ln>
            <a:solidFill>
              <a:srgbClr val="414C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3888" y="4417419"/>
            <a:ext cx="3241003" cy="9350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2"/>
                </a:solidFill>
              </a:rPr>
              <a:t>Aplikasi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warung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kita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dibuat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supaya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ramah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untuk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pengguna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baru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karena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mementingkan</a:t>
            </a:r>
            <a:r>
              <a:rPr lang="en-US" sz="1400" dirty="0">
                <a:solidFill>
                  <a:schemeClr val="tx2"/>
                </a:solidFill>
              </a:rPr>
              <a:t> UI yang user friendly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3720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Di Warung Kita </a:t>
            </a:r>
            <a:r>
              <a:rPr lang="en-US" sz="1400" dirty="0" err="1">
                <a:solidFill>
                  <a:schemeClr val="tx2"/>
                </a:solidFill>
              </a:rPr>
              <a:t>menyediakan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produk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kualitas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terbaik</a:t>
            </a:r>
            <a:r>
              <a:rPr lang="en-US" sz="1400" dirty="0">
                <a:solidFill>
                  <a:schemeClr val="tx2"/>
                </a:solidFill>
              </a:rPr>
              <a:t> dan </a:t>
            </a:r>
            <a:r>
              <a:rPr lang="en-US" sz="1400" dirty="0" err="1">
                <a:solidFill>
                  <a:schemeClr val="tx2"/>
                </a:solidFill>
              </a:rPr>
              <a:t>harga</a:t>
            </a:r>
            <a:r>
              <a:rPr lang="en-US" sz="1400" dirty="0">
                <a:solidFill>
                  <a:schemeClr val="tx2"/>
                </a:solidFill>
              </a:rPr>
              <a:t> yang </a:t>
            </a:r>
            <a:r>
              <a:rPr lang="en-US" sz="1400" dirty="0" err="1">
                <a:solidFill>
                  <a:schemeClr val="tx2"/>
                </a:solidFill>
              </a:rPr>
              <a:t>bersaing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23548" y="4561785"/>
            <a:ext cx="3241003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Dapat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digunakan</a:t>
            </a:r>
            <a:r>
              <a:rPr lang="en-US" sz="1400" dirty="0">
                <a:solidFill>
                  <a:schemeClr val="tx2"/>
                </a:solidFill>
              </a:rPr>
              <a:t> di </a:t>
            </a:r>
            <a:r>
              <a:rPr lang="en-US" sz="1400" dirty="0" err="1">
                <a:solidFill>
                  <a:schemeClr val="tx2"/>
                </a:solidFill>
              </a:rPr>
              <a:t>perangkat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apapun</a:t>
            </a:r>
            <a:r>
              <a:rPr lang="en-US" sz="1400" dirty="0">
                <a:solidFill>
                  <a:schemeClr val="tx2"/>
                </a:solidFill>
              </a:rPr>
              <a:t> (Mobile, Desktop)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browser </a:t>
            </a:r>
            <a:r>
              <a:rPr lang="en-US" sz="1400" dirty="0" err="1">
                <a:solidFill>
                  <a:schemeClr val="tx2"/>
                </a:solidFill>
              </a:rPr>
              <a:t>kesayangan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anda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3888" y="3573016"/>
            <a:ext cx="15709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23716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02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823544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03</a:t>
            </a:r>
            <a:endParaRPr lang="en-US" sz="1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20158" y="3275212"/>
            <a:ext cx="0" cy="3106091"/>
          </a:xfrm>
          <a:prstGeom prst="line">
            <a:avLst/>
          </a:prstGeom>
          <a:ln>
            <a:solidFill>
              <a:srgbClr val="19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23716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823544" y="3275212"/>
            <a:ext cx="0" cy="3106091"/>
          </a:xfrm>
          <a:prstGeom prst="line">
            <a:avLst/>
          </a:prstGeom>
          <a:ln>
            <a:solidFill>
              <a:srgbClr val="191F25">
                <a:alpha val="6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3987460" y="668198"/>
            <a:ext cx="1991066" cy="1991065"/>
          </a:xfrm>
          <a:prstGeom prst="roundRect">
            <a:avLst>
              <a:gd name="adj" fmla="val 610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667" b="92800" l="7867" r="92467">
                        <a14:foregroundMark x1="35800" y1="9467" x2="54933" y2="6667"/>
                        <a14:foregroundMark x1="54933" y1="6667" x2="55800" y2="6667"/>
                        <a14:foregroundMark x1="57333" y1="8400" x2="49267" y2="8400"/>
                        <a14:foregroundMark x1="51800" y1="42600" x2="50733" y2="57600"/>
                        <a14:foregroundMark x1="47467" y1="36067" x2="54800" y2="47933"/>
                        <a14:foregroundMark x1="54800" y1="47933" x2="54800" y2="48200"/>
                        <a14:foregroundMark x1="44400" y1="38800" x2="44667" y2="59067"/>
                        <a14:foregroundMark x1="17067" y1="56067" x2="60667" y2="59333"/>
                        <a14:foregroundMark x1="60667" y1="59333" x2="78133" y2="56533"/>
                        <a14:foregroundMark x1="78400" y1="57333" x2="48000" y2="52267"/>
                        <a14:foregroundMark x1="59400" y1="57067" x2="48200" y2="55067"/>
                        <a14:foregroundMark x1="25933" y1="56533" x2="27200" y2="65400"/>
                        <a14:foregroundMark x1="7933" y1="36067" x2="11000" y2="55800"/>
                        <a14:foregroundMark x1="91800" y1="43667" x2="92533" y2="53800"/>
                        <a14:foregroundMark x1="59867" y1="92800" x2="44200" y2="90000"/>
                        <a14:foregroundMark x1="44200" y1="90000" x2="43933" y2="89733"/>
                        <a14:foregroundMark x1="49733" y1="38800" x2="48000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67" y="914109"/>
            <a:ext cx="1454251" cy="1454251"/>
          </a:xfrm>
          <a:prstGeom prst="rect">
            <a:avLst/>
          </a:prstGeom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20158" y="3573016"/>
            <a:ext cx="205184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400" dirty="0"/>
              <a:t>01</a:t>
            </a:r>
            <a:endParaRPr lang="en-US" sz="1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064" y="2419796"/>
            <a:ext cx="7693872" cy="201840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2"/>
                </a:solidFill>
              </a:rPr>
              <a:t>Tools, Tech, Database, User Interface &amp; API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0365" y="527335"/>
            <a:ext cx="5244383" cy="3562324"/>
          </a:xfrm>
        </p:spPr>
        <p:txBody>
          <a:bodyPr/>
          <a:lstStyle/>
          <a:p>
            <a:r>
              <a:rPr lang="en-US" sz="5400" b="0" dirty="0"/>
              <a:t>Tech. &amp; </a:t>
            </a:r>
            <a:br>
              <a:rPr lang="en-US" sz="5400" b="0" dirty="0"/>
            </a:br>
            <a:r>
              <a:rPr lang="en-US" sz="5400" b="0" dirty="0"/>
              <a:t>Tools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We Use To Build This App.</a:t>
            </a:r>
            <a:endParaRPr lang="en-US" sz="5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439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r="21895"/>
          <a:stretch>
            <a:fillRect/>
          </a:stretch>
        </p:blipFill>
        <p:spPr>
          <a:xfrm>
            <a:off x="9946640" y="2308497"/>
            <a:ext cx="2245360" cy="2245360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r="2874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/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9574" y="3148934"/>
            <a:ext cx="2429223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Flowchart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41" y="390583"/>
            <a:ext cx="4458262" cy="6050498"/>
          </a:xfrm>
          <a:prstGeom prst="roundRect">
            <a:avLst>
              <a:gd name="adj" fmla="val 2995"/>
            </a:avLst>
          </a:prstGeom>
          <a:solidFill>
            <a:schemeClr val="tx1"/>
          </a:solidFill>
          <a:ln w="57150">
            <a:solidFill>
              <a:schemeClr val="accent1"/>
            </a:solidFill>
          </a:ln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/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ERD (Entity Relationship Diagram)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-479155" y="-43707"/>
            <a:ext cx="10438372" cy="7828776"/>
            <a:chOff x="-3427076" y="476672"/>
            <a:chExt cx="7826355" cy="5869765"/>
          </a:xfrm>
        </p:grpSpPr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>
              <a:fillRect/>
            </a:stretch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3"/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3"/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r="9018"/>
          <a:stretch>
            <a:fillRect/>
          </a:stretch>
        </p:blipFill>
        <p:spPr>
          <a:xfrm>
            <a:off x="759637" y="1150786"/>
            <a:ext cx="8002786" cy="5224057"/>
          </a:xfrm>
          <a:prstGeom prst="round2SameRect">
            <a:avLst>
              <a:gd name="adj1" fmla="val 4220"/>
              <a:gd name="adj2" fmla="val 0"/>
            </a:avLst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50"/>
          <p:cNvSpPr/>
          <p:nvPr/>
        </p:nvSpPr>
        <p:spPr>
          <a:xfrm>
            <a:off x="11330" y="-3067"/>
            <a:ext cx="11571842" cy="68580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1D36AFC-5EE6-48B2-A17A-D27356569666}" type="slidenum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Warung Kita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888" y="400177"/>
            <a:ext cx="95835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Development Phase</a:t>
            </a:r>
            <a:endParaRPr lang="id-ID" sz="3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-466168" y="-3067"/>
            <a:ext cx="10438372" cy="7828776"/>
            <a:chOff x="-3427076" y="476672"/>
            <a:chExt cx="7826355" cy="5869765"/>
          </a:xfrm>
        </p:grpSpPr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>
              <a:fillRect/>
            </a:stretch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sp>
        <p:nvSpPr>
          <p:cNvPr id="241" name="Rectangle: Rounded Corners 240">
            <a:hlinkClick r:id="rId3"/>
          </p:cNvPr>
          <p:cNvSpPr/>
          <p:nvPr/>
        </p:nvSpPr>
        <p:spPr>
          <a:xfrm>
            <a:off x="9294554" y="3551337"/>
            <a:ext cx="1875392" cy="422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8F9D5"/>
              </a:gs>
              <a:gs pos="61000">
                <a:srgbClr val="4BA1FC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4000" sy="94000" algn="t" rotWithShape="0">
              <a:srgbClr val="48F9D5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  <a:latin typeface="+mj-lt"/>
                <a:hlinkClick r:id="rId4" tooltip="" action="ppaction://hlinkfile"/>
              </a:rPr>
              <a:t>Look Closer</a:t>
            </a:r>
            <a:endParaRPr lang="da-DK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0" y="1129677"/>
            <a:ext cx="8010175" cy="5316605"/>
          </a:xfrm>
          <a:prstGeom prst="round2SameRect">
            <a:avLst>
              <a:gd name="adj1" fmla="val 5547"/>
              <a:gd name="adj2" fmla="val 0"/>
            </a:avLst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WPS Presentation</Application>
  <PresentationFormat>Widescreen</PresentationFormat>
  <Paragraphs>166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SimSun</vt:lpstr>
      <vt:lpstr>Wingdings</vt:lpstr>
      <vt:lpstr>Montserrat SemiBold</vt:lpstr>
      <vt:lpstr>Open Sans Semibold</vt:lpstr>
      <vt:lpstr>Montserrat</vt:lpstr>
      <vt:lpstr>Open Sans</vt:lpstr>
      <vt:lpstr>Consolas</vt:lpstr>
      <vt:lpstr>Montserrat ExtraLight</vt:lpstr>
      <vt:lpstr>Montserrat-Bold</vt:lpstr>
      <vt:lpstr>Segoe Print</vt:lpstr>
      <vt:lpstr>Microsoft YaHei</vt:lpstr>
      <vt:lpstr>Arial Unicode MS</vt:lpstr>
      <vt:lpstr>Montserrat Bold</vt:lpstr>
      <vt:lpstr>Calibri</vt:lpstr>
      <vt:lpstr>Voodoo Powerpoint Template</vt:lpstr>
      <vt:lpstr>Voodoo2 Powerpoint Template</vt:lpstr>
      <vt:lpstr>PowerPoint 演示文稿</vt:lpstr>
      <vt:lpstr>Our Team</vt:lpstr>
      <vt:lpstr>About Project</vt:lpstr>
      <vt:lpstr>PowerPoint 演示文稿</vt:lpstr>
      <vt:lpstr>Tools, Tech, Database, User Interface &amp; API</vt:lpstr>
      <vt:lpstr>Tech. &amp;  Tools  We Use To Build This App.</vt:lpstr>
      <vt:lpstr>PowerPoint 演示文稿</vt:lpstr>
      <vt:lpstr>PowerPoint 演示文稿</vt:lpstr>
      <vt:lpstr>PowerPoint 演示文稿</vt:lpstr>
      <vt:lpstr>PowerPoint 演示文稿</vt:lpstr>
      <vt:lpstr>All Feature In Our App</vt:lpstr>
      <vt:lpstr>PowerPoint 演示文稿</vt:lpstr>
      <vt:lpstr>Home Page</vt:lpstr>
      <vt:lpstr>Seller Page</vt:lpstr>
      <vt:lpstr>Sign Up Process</vt:lpstr>
      <vt:lpstr>Login Process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creator>SevenBox</dc:creator>
  <cp:lastModifiedBy>MrBabe</cp:lastModifiedBy>
  <cp:revision>737</cp:revision>
  <dcterms:created xsi:type="dcterms:W3CDTF">2017-07-25T02:03:00Z</dcterms:created>
  <dcterms:modified xsi:type="dcterms:W3CDTF">2022-08-28T02:08:23Z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453717D81F9B4899A181DE422A727BE1</vt:lpwstr>
  </property>
  <property fmtid="{D5CDD505-2E9C-101B-9397-08002B2CF9AE}" pid="3" name="KSOProductBuildVer">
    <vt:lpwstr>1033-11.2.0.11254</vt:lpwstr>
  </property>
</Properties>
</file>